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標題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16" name="日期版面配置區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2014/9/29</a:t>
            </a:fld>
            <a:endParaRPr lang="zh-TW" altLang="en-US"/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5" name="投影片編號版面配置區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標題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27" name="內容版面配置區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5" name="日期版面配置區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2014/9/29</a:t>
            </a:fld>
            <a:endParaRPr lang="zh-TW" altLang="en-US"/>
          </a:p>
        </p:txBody>
      </p:sp>
      <p:sp>
        <p:nvSpPr>
          <p:cNvPr id="19" name="頁尾版面配置區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16" name="投影片編號版面配置區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9" name="日期版面配置區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2014/9/29</a:t>
            </a:fld>
            <a:endParaRPr lang="zh-TW" altLang="en-US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6" name="投影片編號版面配置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標題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4" name="內容版面配置區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1" name="日期版面配置區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2014/9/29</a:t>
            </a:fld>
            <a:endParaRPr lang="zh-TW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1" name="投影片編號版面配置區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標題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25" name="文字版面配置區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8" name="內容版面配置區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2014/9/29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標題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2" name="日期版面配置區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2014/9/29</a:t>
            </a:fld>
            <a:endParaRPr lang="zh-TW" altLang="en-US"/>
          </a:p>
        </p:txBody>
      </p:sp>
      <p:sp>
        <p:nvSpPr>
          <p:cNvPr id="21" name="頁尾版面配置區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2014/9/29</a:t>
            </a:fld>
            <a:endParaRPr lang="zh-TW" altLang="en-US"/>
          </a:p>
        </p:txBody>
      </p:sp>
      <p:sp>
        <p:nvSpPr>
          <p:cNvPr id="24" name="頁尾版面配置區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標題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26" name="文字版面配置區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4" name="內容版面配置區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5" name="日期版面配置區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2014/9/29</a:t>
            </a:fld>
            <a:endParaRPr lang="zh-TW" altLang="en-US"/>
          </a:p>
        </p:txBody>
      </p:sp>
      <p:sp>
        <p:nvSpPr>
          <p:cNvPr id="29" name="頁尾版面配置區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圖片版面配置區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2014/9/29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1" name="投影片編號版面配置區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7" name="標題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26" name="文字版面配置區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2014/9/29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2014/9/29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文字版面配置區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1" name="日期版面配置區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pPr/>
              <a:t>2014/9/29</a:t>
            </a:fld>
            <a:endParaRPr lang="zh-TW" altLang="en-US"/>
          </a:p>
        </p:txBody>
      </p:sp>
      <p:sp>
        <p:nvSpPr>
          <p:cNvPr id="28" name="頁尾版面配置區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0" name="標題版面配置區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直線接點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323528" y="3717032"/>
            <a:ext cx="8458200" cy="1222375"/>
          </a:xfrm>
        </p:spPr>
        <p:txBody>
          <a:bodyPr>
            <a:normAutofit/>
          </a:bodyPr>
          <a:lstStyle/>
          <a:p>
            <a:r>
              <a:rPr lang="zh-TW" altLang="en-US" sz="5400" b="1" dirty="0" smtClean="0"/>
              <a:t>關於</a:t>
            </a:r>
            <a:r>
              <a:rPr lang="en-US" altLang="zh-TW" sz="5400" b="1" dirty="0" smtClean="0"/>
              <a:t>VIVA</a:t>
            </a:r>
            <a:endParaRPr lang="zh-TW" altLang="en-US" sz="54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323528" y="4509120"/>
            <a:ext cx="8458200" cy="914400"/>
          </a:xfrm>
        </p:spPr>
        <p:txBody>
          <a:bodyPr/>
          <a:lstStyle/>
          <a:p>
            <a:r>
              <a:rPr lang="zh-TW" altLang="en-US" dirty="0" smtClean="0">
                <a:latin typeface="+mj-ea"/>
                <a:ea typeface="+mj-ea"/>
              </a:rPr>
              <a:t>視傳二</a:t>
            </a:r>
            <a:r>
              <a:rPr lang="en-US" altLang="zh-TW" dirty="0" smtClean="0">
                <a:latin typeface="+mj-ea"/>
                <a:ea typeface="+mj-ea"/>
              </a:rPr>
              <a:t>A 1025445175 </a:t>
            </a:r>
            <a:r>
              <a:rPr lang="zh-TW" altLang="en-US" dirty="0" smtClean="0">
                <a:latin typeface="+mj-ea"/>
                <a:ea typeface="+mj-ea"/>
              </a:rPr>
              <a:t>張怡萱</a:t>
            </a:r>
            <a:endParaRPr lang="zh-TW" altLang="en-US" dirty="0"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字方塊 17"/>
          <p:cNvSpPr txBox="1"/>
          <p:nvPr/>
        </p:nvSpPr>
        <p:spPr>
          <a:xfrm>
            <a:off x="194971" y="404664"/>
            <a:ext cx="876951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>
                <a:latin typeface="+mj-ea"/>
                <a:ea typeface="+mj-ea"/>
              </a:rPr>
              <a:t>1.</a:t>
            </a:r>
            <a:r>
              <a:rPr lang="zh-TW" altLang="en-US" sz="2400" dirty="0" smtClean="0">
                <a:latin typeface="+mj-ea"/>
                <a:ea typeface="+mj-ea"/>
              </a:rPr>
              <a:t>請描述「</a:t>
            </a:r>
            <a:r>
              <a:rPr lang="en-US" altLang="zh-TW" sz="2400" dirty="0" smtClean="0">
                <a:latin typeface="+mj-ea"/>
                <a:ea typeface="+mj-ea"/>
              </a:rPr>
              <a:t>Viva</a:t>
            </a:r>
            <a:r>
              <a:rPr lang="zh-TW" altLang="en-US" sz="2400" dirty="0" smtClean="0">
                <a:latin typeface="+mj-ea"/>
                <a:ea typeface="+mj-ea"/>
              </a:rPr>
              <a:t>」給你的感覺，以 </a:t>
            </a:r>
            <a:r>
              <a:rPr lang="en-US" altLang="zh-TW" sz="2400" dirty="0" smtClean="0">
                <a:latin typeface="+mj-ea"/>
                <a:ea typeface="+mj-ea"/>
              </a:rPr>
              <a:t>Viva Graphic</a:t>
            </a:r>
            <a:r>
              <a:rPr lang="zh-TW" altLang="en-US" sz="2400" dirty="0" smtClean="0">
                <a:latin typeface="+mj-ea"/>
                <a:ea typeface="+mj-ea"/>
              </a:rPr>
              <a:t>為主題的海報</a:t>
            </a:r>
            <a:r>
              <a:rPr lang="zh-TW" altLang="en-US" sz="2400" dirty="0" smtClean="0">
                <a:latin typeface="+mj-ea"/>
                <a:ea typeface="+mj-ea"/>
              </a:rPr>
              <a:t>，</a:t>
            </a:r>
            <a:endParaRPr lang="en-US" altLang="zh-TW" sz="2400" dirty="0" smtClean="0">
              <a:latin typeface="+mj-ea"/>
              <a:ea typeface="+mj-ea"/>
            </a:endParaRPr>
          </a:p>
          <a:p>
            <a:r>
              <a:rPr lang="zh-TW" altLang="en-US" sz="2400" dirty="0" smtClean="0">
                <a:latin typeface="+mj-ea"/>
                <a:ea typeface="+mj-ea"/>
              </a:rPr>
              <a:t>你</a:t>
            </a:r>
            <a:r>
              <a:rPr lang="zh-TW" altLang="en-US" sz="2400" dirty="0" smtClean="0">
                <a:latin typeface="+mj-ea"/>
                <a:ea typeface="+mj-ea"/>
              </a:rPr>
              <a:t>想表現甚麼</a:t>
            </a:r>
            <a:r>
              <a:rPr lang="en-US" altLang="zh-TW" sz="2400" dirty="0" smtClean="0">
                <a:latin typeface="+mj-ea"/>
                <a:ea typeface="+mj-ea"/>
              </a:rPr>
              <a:t>(</a:t>
            </a:r>
            <a:r>
              <a:rPr lang="zh-TW" altLang="en-US" sz="2400" dirty="0" smtClean="0">
                <a:latin typeface="+mj-ea"/>
                <a:ea typeface="+mj-ea"/>
              </a:rPr>
              <a:t>或那些</a:t>
            </a:r>
            <a:r>
              <a:rPr lang="en-US" altLang="zh-TW" sz="2400" dirty="0" smtClean="0">
                <a:latin typeface="+mj-ea"/>
                <a:ea typeface="+mj-ea"/>
              </a:rPr>
              <a:t>)</a:t>
            </a:r>
            <a:r>
              <a:rPr lang="zh-TW" altLang="en-US" sz="2400" dirty="0" smtClean="0">
                <a:latin typeface="+mj-ea"/>
                <a:ea typeface="+mj-ea"/>
              </a:rPr>
              <a:t>主題</a:t>
            </a:r>
            <a:r>
              <a:rPr lang="en-US" altLang="zh-TW" sz="2400" dirty="0" smtClean="0">
                <a:latin typeface="+mj-ea"/>
                <a:ea typeface="+mj-ea"/>
              </a:rPr>
              <a:t>?</a:t>
            </a:r>
            <a:r>
              <a:rPr lang="zh-TW" altLang="en-US" sz="2400" dirty="0" smtClean="0">
                <a:latin typeface="+mj-ea"/>
                <a:ea typeface="+mj-ea"/>
              </a:rPr>
              <a:t>為什麼</a:t>
            </a:r>
            <a:r>
              <a:rPr lang="en-US" altLang="zh-TW" sz="2400" dirty="0" smtClean="0">
                <a:latin typeface="+mj-ea"/>
                <a:ea typeface="+mj-ea"/>
              </a:rPr>
              <a:t>?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endParaRPr lang="zh-TW" altLang="en-US" dirty="0"/>
          </a:p>
        </p:txBody>
      </p:sp>
      <p:sp>
        <p:nvSpPr>
          <p:cNvPr id="19" name="文字方塊 18"/>
          <p:cNvSpPr txBox="1"/>
          <p:nvPr/>
        </p:nvSpPr>
        <p:spPr>
          <a:xfrm>
            <a:off x="179512" y="1916832"/>
            <a:ext cx="87484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/>
              <a:t>意思是 萬歲</a:t>
            </a:r>
            <a:r>
              <a:rPr lang="en-US" altLang="zh-TW" dirty="0" smtClean="0"/>
              <a:t>! </a:t>
            </a:r>
            <a:r>
              <a:rPr lang="zh-TW" altLang="en-US" dirty="0" smtClean="0"/>
              <a:t>或</a:t>
            </a:r>
            <a:r>
              <a:rPr lang="zh-TW" altLang="en-US" dirty="0" smtClean="0"/>
              <a:t>萬歲</a:t>
            </a:r>
            <a:r>
              <a:rPr lang="zh-TW" altLang="en-US" dirty="0" smtClean="0"/>
              <a:t>時的歡呼聲</a:t>
            </a:r>
            <a:r>
              <a:rPr lang="en-US" altLang="zh-TW" dirty="0" smtClean="0"/>
              <a:t>.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把要歡呼的對像放後面就對了</a:t>
            </a:r>
            <a:r>
              <a:rPr lang="en-US" altLang="zh-TW" dirty="0" smtClean="0"/>
              <a:t>,</a:t>
            </a:r>
            <a:r>
              <a:rPr lang="zh-TW" altLang="en-US" dirty="0" smtClean="0"/>
              <a:t>然後配合雙手舉高效果會更好 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另外 在西班牙文裡 也是 </a:t>
            </a:r>
            <a:r>
              <a:rPr lang="en-US" altLang="zh-TW" dirty="0" smtClean="0"/>
              <a:t>"VIVIR" (</a:t>
            </a:r>
            <a:r>
              <a:rPr lang="zh-TW" altLang="en-US" dirty="0" smtClean="0"/>
              <a:t>住</a:t>
            </a:r>
            <a:r>
              <a:rPr lang="en-US" altLang="zh-TW" dirty="0" smtClean="0"/>
              <a:t>) , </a:t>
            </a:r>
            <a:r>
              <a:rPr lang="zh-TW" altLang="en-US" dirty="0" smtClean="0"/>
              <a:t>此動詞的 虛擬式的現在式第一人稱與第三人稱的變化</a:t>
            </a:r>
            <a:r>
              <a:rPr lang="en-US" altLang="zh-TW" dirty="0" smtClean="0"/>
              <a:t>.</a:t>
            </a:r>
            <a:endParaRPr lang="zh-TW" altLang="en-US" dirty="0"/>
          </a:p>
        </p:txBody>
      </p:sp>
      <p:sp>
        <p:nvSpPr>
          <p:cNvPr id="20" name="文字方塊 19"/>
          <p:cNvSpPr txBox="1"/>
          <p:nvPr/>
        </p:nvSpPr>
        <p:spPr>
          <a:xfrm>
            <a:off x="35496" y="4293096"/>
            <a:ext cx="89562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我想用表演、舞台效果</a:t>
            </a:r>
            <a:r>
              <a:rPr lang="zh-TW" altLang="en-US" dirty="0" smtClean="0"/>
              <a:t>、普普風的</a:t>
            </a:r>
            <a:r>
              <a:rPr lang="zh-TW" altLang="en-US" dirty="0" smtClean="0"/>
              <a:t>感覺，或者是像典禮的開幕儀式、羅馬競技場的</a:t>
            </a:r>
            <a:r>
              <a:rPr lang="zh-TW" altLang="en-US" dirty="0" smtClean="0"/>
              <a:t>感覺</a:t>
            </a:r>
            <a:endParaRPr lang="en-US" altLang="zh-TW" dirty="0" smtClean="0"/>
          </a:p>
          <a:p>
            <a:endParaRPr lang="en-US" altLang="zh-TW" dirty="0" smtClean="0"/>
          </a:p>
          <a:p>
            <a:r>
              <a:rPr lang="zh-TW" altLang="en-US" dirty="0" smtClean="0"/>
              <a:t>，因為</a:t>
            </a:r>
            <a:r>
              <a:rPr lang="en-US" altLang="zh-TW" dirty="0" smtClean="0"/>
              <a:t>VIVA</a:t>
            </a:r>
            <a:r>
              <a:rPr lang="zh-TW" altLang="en-US" dirty="0" smtClean="0"/>
              <a:t>讓我直覺聯想是很熱鬧、興奮的</a:t>
            </a:r>
            <a:r>
              <a:rPr lang="zh-TW" altLang="en-US" dirty="0" smtClean="0"/>
              <a:t>。</a:t>
            </a:r>
            <a:endParaRPr lang="en-US" altLang="zh-TW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575560" y="653787"/>
            <a:ext cx="65167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2.</a:t>
            </a:r>
            <a:r>
              <a:rPr lang="zh-TW" altLang="en-US" sz="2400" dirty="0" smtClean="0"/>
              <a:t>以「</a:t>
            </a:r>
            <a:r>
              <a:rPr lang="en-US" altLang="zh-TW" sz="2400" dirty="0" smtClean="0"/>
              <a:t>Viva</a:t>
            </a:r>
            <a:r>
              <a:rPr lang="zh-TW" altLang="en-US" sz="2400" dirty="0" smtClean="0"/>
              <a:t>」為中心，聯想相關的圖像與意涵</a:t>
            </a:r>
            <a:r>
              <a:rPr lang="zh-TW" altLang="en-US" sz="2400" dirty="0" smtClean="0"/>
              <a:t>，</a:t>
            </a:r>
            <a:endParaRPr lang="en-US" altLang="zh-TW" sz="2400" dirty="0" smtClean="0"/>
          </a:p>
          <a:p>
            <a:r>
              <a:rPr lang="zh-TW" altLang="en-US" sz="2400" dirty="0" smtClean="0"/>
              <a:t>請</a:t>
            </a:r>
            <a:r>
              <a:rPr lang="zh-TW" altLang="en-US" sz="2400" dirty="0" smtClean="0"/>
              <a:t>舉出至少十個例子</a:t>
            </a:r>
            <a:endParaRPr lang="zh-TW" altLang="en-US" sz="2400" dirty="0"/>
          </a:p>
        </p:txBody>
      </p:sp>
      <p:sp>
        <p:nvSpPr>
          <p:cNvPr id="5" name="文字方塊 4"/>
          <p:cNvSpPr txBox="1"/>
          <p:nvPr/>
        </p:nvSpPr>
        <p:spPr>
          <a:xfrm>
            <a:off x="971600" y="2132856"/>
            <a:ext cx="115212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zh-TW" altLang="en-US" sz="2000" dirty="0" smtClean="0"/>
              <a:t>跳舞    </a:t>
            </a:r>
            <a:endParaRPr lang="en-US" altLang="zh-TW" sz="2000" dirty="0" smtClean="0"/>
          </a:p>
          <a:p>
            <a:pPr>
              <a:buFont typeface="Arial" pitchFamily="34" charset="0"/>
              <a:buChar char="•"/>
            </a:pPr>
            <a:endParaRPr lang="en-US" altLang="zh-TW" sz="2000" dirty="0" smtClean="0"/>
          </a:p>
          <a:p>
            <a:pPr>
              <a:buFont typeface="Arial" pitchFamily="34" charset="0"/>
              <a:buChar char="•"/>
            </a:pPr>
            <a:r>
              <a:rPr lang="zh-TW" altLang="en-US" sz="2000" dirty="0" smtClean="0"/>
              <a:t>歡笑</a:t>
            </a:r>
            <a:endParaRPr lang="en-US" altLang="zh-TW" sz="2000" dirty="0" smtClean="0"/>
          </a:p>
          <a:p>
            <a:pPr>
              <a:buFont typeface="Arial" pitchFamily="34" charset="0"/>
              <a:buChar char="•"/>
            </a:pPr>
            <a:endParaRPr lang="en-US" altLang="zh-TW" sz="2000" dirty="0" smtClean="0"/>
          </a:p>
          <a:p>
            <a:pPr>
              <a:buFont typeface="Arial" pitchFamily="34" charset="0"/>
              <a:buChar char="•"/>
            </a:pPr>
            <a:r>
              <a:rPr lang="zh-TW" altLang="en-US" sz="2000" dirty="0" smtClean="0"/>
              <a:t>打鼓</a:t>
            </a:r>
            <a:endParaRPr lang="en-US" altLang="zh-TW" sz="2000" dirty="0" smtClean="0"/>
          </a:p>
          <a:p>
            <a:pPr>
              <a:buFont typeface="Arial" pitchFamily="34" charset="0"/>
              <a:buChar char="•"/>
            </a:pPr>
            <a:endParaRPr lang="en-US" altLang="zh-TW" sz="2000" dirty="0" smtClean="0"/>
          </a:p>
          <a:p>
            <a:pPr>
              <a:buFont typeface="Arial" pitchFamily="34" charset="0"/>
              <a:buChar char="•"/>
            </a:pPr>
            <a:r>
              <a:rPr lang="zh-TW" altLang="en-US" sz="2000" dirty="0" smtClean="0"/>
              <a:t>節慶</a:t>
            </a:r>
            <a:endParaRPr lang="en-US" altLang="zh-TW" sz="2000" dirty="0" smtClean="0"/>
          </a:p>
          <a:p>
            <a:pPr>
              <a:buFont typeface="Arial" pitchFamily="34" charset="0"/>
              <a:buChar char="•"/>
            </a:pPr>
            <a:endParaRPr lang="en-US" altLang="zh-TW" sz="2000" dirty="0" smtClean="0"/>
          </a:p>
          <a:p>
            <a:pPr>
              <a:buFont typeface="Arial" pitchFamily="34" charset="0"/>
              <a:buChar char="•"/>
            </a:pPr>
            <a:r>
              <a:rPr lang="zh-TW" altLang="en-US" sz="2000" dirty="0" smtClean="0"/>
              <a:t>繽紛</a:t>
            </a:r>
            <a:endParaRPr lang="en-US" altLang="zh-TW" sz="2000" dirty="0" smtClean="0"/>
          </a:p>
          <a:p>
            <a:pPr>
              <a:buFont typeface="Arial" pitchFamily="34" charset="0"/>
              <a:buChar char="•"/>
            </a:pPr>
            <a:endParaRPr lang="en-US" altLang="zh-TW" dirty="0" smtClean="0"/>
          </a:p>
        </p:txBody>
      </p:sp>
      <p:sp>
        <p:nvSpPr>
          <p:cNvPr id="6" name="文字方塊 5"/>
          <p:cNvSpPr txBox="1"/>
          <p:nvPr/>
        </p:nvSpPr>
        <p:spPr>
          <a:xfrm>
            <a:off x="2915816" y="2132856"/>
            <a:ext cx="787395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zh-TW" altLang="en-US" sz="2000" dirty="0" smtClean="0"/>
              <a:t>熱鬧</a:t>
            </a:r>
            <a:endParaRPr lang="en-US" altLang="zh-TW" sz="2000" dirty="0" smtClean="0"/>
          </a:p>
          <a:p>
            <a:pPr>
              <a:buFont typeface="Arial" pitchFamily="34" charset="0"/>
              <a:buChar char="•"/>
            </a:pPr>
            <a:endParaRPr lang="en-US" altLang="zh-TW" sz="2000" dirty="0" smtClean="0"/>
          </a:p>
          <a:p>
            <a:pPr>
              <a:buFont typeface="Arial" pitchFamily="34" charset="0"/>
              <a:buChar char="•"/>
            </a:pPr>
            <a:r>
              <a:rPr lang="zh-TW" altLang="en-US" sz="2000" dirty="0" smtClean="0"/>
              <a:t>歡呼</a:t>
            </a:r>
            <a:endParaRPr lang="en-US" altLang="zh-TW" sz="2000" dirty="0" smtClean="0"/>
          </a:p>
          <a:p>
            <a:pPr>
              <a:buFont typeface="Arial" pitchFamily="34" charset="0"/>
              <a:buChar char="•"/>
            </a:pPr>
            <a:endParaRPr lang="en-US" altLang="zh-TW" sz="2000" dirty="0" smtClean="0"/>
          </a:p>
          <a:p>
            <a:pPr>
              <a:buFont typeface="Arial" pitchFamily="34" charset="0"/>
              <a:buChar char="•"/>
            </a:pPr>
            <a:r>
              <a:rPr lang="zh-TW" altLang="en-US" sz="2000" dirty="0" smtClean="0"/>
              <a:t>激昂</a:t>
            </a:r>
            <a:endParaRPr lang="en-US" altLang="zh-TW" sz="2000" dirty="0" smtClean="0"/>
          </a:p>
          <a:p>
            <a:pPr>
              <a:buFont typeface="Arial" pitchFamily="34" charset="0"/>
              <a:buChar char="•"/>
            </a:pPr>
            <a:endParaRPr lang="en-US" altLang="zh-TW" sz="2000" dirty="0" smtClean="0"/>
          </a:p>
          <a:p>
            <a:pPr>
              <a:buFont typeface="Arial" pitchFamily="34" charset="0"/>
              <a:buChar char="•"/>
            </a:pPr>
            <a:r>
              <a:rPr lang="zh-TW" altLang="en-US" sz="2000" dirty="0" smtClean="0"/>
              <a:t>熱血</a:t>
            </a:r>
            <a:endParaRPr lang="en-US" altLang="zh-TW" sz="2000" dirty="0" smtClean="0"/>
          </a:p>
          <a:p>
            <a:pPr>
              <a:buFont typeface="Arial" pitchFamily="34" charset="0"/>
              <a:buChar char="•"/>
            </a:pPr>
            <a:endParaRPr lang="en-US" altLang="zh-TW" sz="2000" dirty="0" smtClean="0"/>
          </a:p>
          <a:p>
            <a:pPr>
              <a:buFont typeface="Arial" pitchFamily="34" charset="0"/>
              <a:buChar char="•"/>
            </a:pPr>
            <a:r>
              <a:rPr lang="zh-TW" altLang="en-US" sz="2000" dirty="0" smtClean="0"/>
              <a:t>興奮</a:t>
            </a:r>
            <a:endParaRPr lang="zh-TW" altLang="en-US" sz="2000" dirty="0"/>
          </a:p>
        </p:txBody>
      </p:sp>
      <p:sp>
        <p:nvSpPr>
          <p:cNvPr id="7" name="文字方塊 6"/>
          <p:cNvSpPr txBox="1"/>
          <p:nvPr/>
        </p:nvSpPr>
        <p:spPr>
          <a:xfrm>
            <a:off x="4572000" y="2132856"/>
            <a:ext cx="130035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zh-TW" altLang="en-US" sz="2000" dirty="0" smtClean="0"/>
              <a:t>圖騰</a:t>
            </a:r>
            <a:endParaRPr lang="en-US" altLang="zh-TW" sz="2000" dirty="0" smtClean="0"/>
          </a:p>
          <a:p>
            <a:pPr>
              <a:buFont typeface="Arial" pitchFamily="34" charset="0"/>
              <a:buChar char="•"/>
            </a:pPr>
            <a:endParaRPr lang="en-US" altLang="zh-TW" sz="2000" dirty="0" smtClean="0"/>
          </a:p>
          <a:p>
            <a:pPr>
              <a:buFont typeface="Arial" pitchFamily="34" charset="0"/>
              <a:buChar char="•"/>
            </a:pPr>
            <a:r>
              <a:rPr lang="zh-TW" altLang="en-US" sz="2000" dirty="0" smtClean="0"/>
              <a:t>人潮眾多</a:t>
            </a:r>
            <a:endParaRPr lang="en-US" altLang="zh-TW" sz="2000" dirty="0" smtClean="0"/>
          </a:p>
          <a:p>
            <a:pPr>
              <a:buFont typeface="Arial" pitchFamily="34" charset="0"/>
              <a:buChar char="•"/>
            </a:pPr>
            <a:endParaRPr lang="en-US" altLang="zh-TW" sz="2000" dirty="0" smtClean="0"/>
          </a:p>
          <a:p>
            <a:pPr>
              <a:buFont typeface="Arial" pitchFamily="34" charset="0"/>
              <a:buChar char="•"/>
            </a:pPr>
            <a:r>
              <a:rPr lang="zh-TW" altLang="en-US" sz="2000" dirty="0" smtClean="0"/>
              <a:t>畫面豐富</a:t>
            </a:r>
            <a:endParaRPr lang="zh-TW" alt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395536" y="548680"/>
            <a:ext cx="664797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>
                <a:latin typeface="+mj-ea"/>
                <a:ea typeface="+mj-ea"/>
              </a:rPr>
              <a:t>3.</a:t>
            </a:r>
            <a:r>
              <a:rPr lang="zh-TW" altLang="en-US" sz="2400" dirty="0" smtClean="0">
                <a:latin typeface="+mj-ea"/>
                <a:ea typeface="+mj-ea"/>
              </a:rPr>
              <a:t>分別以文字、符號、圖像、空間等要素</a:t>
            </a:r>
            <a:r>
              <a:rPr lang="zh-TW" altLang="en-US" sz="2400" dirty="0" smtClean="0">
                <a:latin typeface="+mj-ea"/>
                <a:ea typeface="+mj-ea"/>
              </a:rPr>
              <a:t>，</a:t>
            </a:r>
            <a:endParaRPr lang="en-US" altLang="zh-TW" sz="2400" dirty="0" smtClean="0">
              <a:latin typeface="+mj-ea"/>
              <a:ea typeface="+mj-ea"/>
            </a:endParaRPr>
          </a:p>
          <a:p>
            <a:r>
              <a:rPr lang="zh-TW" altLang="en-US" sz="2400" dirty="0" smtClean="0">
                <a:latin typeface="+mj-ea"/>
                <a:ea typeface="+mj-ea"/>
              </a:rPr>
              <a:t>蒐集</a:t>
            </a:r>
            <a:r>
              <a:rPr lang="zh-TW" altLang="en-US" sz="2400" dirty="0" smtClean="0">
                <a:latin typeface="+mj-ea"/>
                <a:ea typeface="+mj-ea"/>
              </a:rPr>
              <a:t>可參考之優秀海報以及以歡慶為主題的</a:t>
            </a:r>
            <a:r>
              <a:rPr lang="zh-TW" altLang="en-US" sz="2400" dirty="0" smtClean="0">
                <a:latin typeface="+mj-ea"/>
                <a:ea typeface="+mj-ea"/>
              </a:rPr>
              <a:t>海報</a:t>
            </a:r>
            <a:endParaRPr lang="en-US" altLang="zh-TW" sz="2400" dirty="0" smtClean="0">
              <a:latin typeface="+mj-ea"/>
              <a:ea typeface="+mj-ea"/>
            </a:endParaRPr>
          </a:p>
          <a:p>
            <a:r>
              <a:rPr lang="zh-TW" altLang="en-US" sz="2400" dirty="0" smtClean="0">
                <a:latin typeface="+mj-ea"/>
                <a:ea typeface="+mj-ea"/>
              </a:rPr>
              <a:t>作為</a:t>
            </a:r>
            <a:r>
              <a:rPr lang="zh-TW" altLang="en-US" sz="2400" dirty="0" smtClean="0">
                <a:latin typeface="+mj-ea"/>
                <a:ea typeface="+mj-ea"/>
              </a:rPr>
              <a:t>下階段海報分析的樣本</a:t>
            </a:r>
            <a:endParaRPr lang="zh-TW" altLang="en-US" sz="2400" dirty="0">
              <a:latin typeface="+mj-ea"/>
              <a:ea typeface="+mj-ea"/>
            </a:endParaRPr>
          </a:p>
        </p:txBody>
      </p:sp>
      <p:pic>
        <p:nvPicPr>
          <p:cNvPr id="5" name="圖片 4" descr="imagesCA5NA5U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844824"/>
            <a:ext cx="3384377" cy="2056479"/>
          </a:xfrm>
          <a:prstGeom prst="rect">
            <a:avLst/>
          </a:prstGeom>
        </p:spPr>
      </p:pic>
      <p:pic>
        <p:nvPicPr>
          <p:cNvPr id="6" name="圖片 5" descr="imagesCA510OF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4077072"/>
            <a:ext cx="3168352" cy="2373206"/>
          </a:xfrm>
          <a:prstGeom prst="rect">
            <a:avLst/>
          </a:prstGeom>
        </p:spPr>
      </p:pic>
      <p:pic>
        <p:nvPicPr>
          <p:cNvPr id="8" name="圖片 7" descr="imagesCAFOWOL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1988840"/>
            <a:ext cx="3240360" cy="430386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imagesCA7VOL6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92080" y="3933056"/>
            <a:ext cx="3168352" cy="2385439"/>
          </a:xfrm>
          <a:prstGeom prst="rect">
            <a:avLst/>
          </a:prstGeom>
        </p:spPr>
      </p:pic>
      <p:pic>
        <p:nvPicPr>
          <p:cNvPr id="6" name="圖片 5" descr="imagesCAYVW0L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3501008"/>
            <a:ext cx="4143348" cy="2880320"/>
          </a:xfrm>
          <a:prstGeom prst="rect">
            <a:avLst/>
          </a:prstGeom>
        </p:spPr>
      </p:pic>
      <p:pic>
        <p:nvPicPr>
          <p:cNvPr id="7" name="圖片 6" descr="imagesCAZZBMP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476672"/>
            <a:ext cx="3600399" cy="2686451"/>
          </a:xfrm>
          <a:prstGeom prst="rect">
            <a:avLst/>
          </a:prstGeom>
        </p:spPr>
      </p:pic>
      <p:pic>
        <p:nvPicPr>
          <p:cNvPr id="8" name="圖片 7" descr="imagesCANT82BQ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92080" y="476672"/>
            <a:ext cx="3151237" cy="315123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imagesCA3NBNR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2132856"/>
            <a:ext cx="4718238" cy="2016224"/>
          </a:xfrm>
          <a:prstGeom prst="rect">
            <a:avLst/>
          </a:prstGeom>
        </p:spPr>
      </p:pic>
      <p:pic>
        <p:nvPicPr>
          <p:cNvPr id="3" name="圖片 2" descr="imagesCA21DMB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4260043"/>
            <a:ext cx="4320480" cy="2337309"/>
          </a:xfrm>
          <a:prstGeom prst="rect">
            <a:avLst/>
          </a:prstGeom>
        </p:spPr>
      </p:pic>
      <p:pic>
        <p:nvPicPr>
          <p:cNvPr id="4" name="圖片 3" descr="imagesCA88B75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76056" y="3356992"/>
            <a:ext cx="3924084" cy="2927970"/>
          </a:xfrm>
          <a:prstGeom prst="rect">
            <a:avLst/>
          </a:prstGeom>
        </p:spPr>
      </p:pic>
      <p:pic>
        <p:nvPicPr>
          <p:cNvPr id="5" name="圖片 4" descr="imagesCANKD3JX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3528" y="260648"/>
            <a:ext cx="4809293" cy="1800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imagesCA2PYAP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692697"/>
            <a:ext cx="2808312" cy="1868804"/>
          </a:xfrm>
          <a:prstGeom prst="rect">
            <a:avLst/>
          </a:prstGeom>
        </p:spPr>
      </p:pic>
      <p:pic>
        <p:nvPicPr>
          <p:cNvPr id="3" name="圖片 2" descr="imagesCADXS73Q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8064" y="3933056"/>
            <a:ext cx="3431654" cy="2514800"/>
          </a:xfrm>
          <a:prstGeom prst="rect">
            <a:avLst/>
          </a:prstGeom>
        </p:spPr>
      </p:pic>
      <p:pic>
        <p:nvPicPr>
          <p:cNvPr id="4" name="圖片 3" descr="imagesCADZ6U2Q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23928" y="476672"/>
            <a:ext cx="4834022" cy="2664296"/>
          </a:xfrm>
          <a:prstGeom prst="rect">
            <a:avLst/>
          </a:prstGeom>
        </p:spPr>
      </p:pic>
      <p:pic>
        <p:nvPicPr>
          <p:cNvPr id="5" name="圖片 4" descr="imagesCAYRAR5L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5536" y="3573016"/>
            <a:ext cx="4328350" cy="288032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旅程">
  <a:themeElements>
    <a:clrScheme name="旅程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旅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旅程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43</TotalTime>
  <Words>163</Words>
  <Application>Microsoft Office PowerPoint</Application>
  <PresentationFormat>如螢幕大小 (4:3)</PresentationFormat>
  <Paragraphs>36</Paragraphs>
  <Slides>7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8" baseType="lpstr">
      <vt:lpstr>旅程</vt:lpstr>
      <vt:lpstr>關於VIVA</vt:lpstr>
      <vt:lpstr>投影片 2</vt:lpstr>
      <vt:lpstr>投影片 3</vt:lpstr>
      <vt:lpstr>投影片 4</vt:lpstr>
      <vt:lpstr>投影片 5</vt:lpstr>
      <vt:lpstr>投影片 6</vt:lpstr>
      <vt:lpstr>投影片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關於VIVA</dc:title>
  <dc:creator>sally</dc:creator>
  <cp:lastModifiedBy>sally</cp:lastModifiedBy>
  <cp:revision>6</cp:revision>
  <dcterms:created xsi:type="dcterms:W3CDTF">2014-09-28T16:41:34Z</dcterms:created>
  <dcterms:modified xsi:type="dcterms:W3CDTF">2014-09-28T17:39:09Z</dcterms:modified>
</cp:coreProperties>
</file>