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8" autoAdjust="0"/>
    <p:restoredTop sz="94641" autoAdjust="0"/>
  </p:normalViewPr>
  <p:slideViewPr>
    <p:cSldViewPr>
      <p:cViewPr varScale="1">
        <p:scale>
          <a:sx n="83" d="100"/>
          <a:sy n="83" d="100"/>
        </p:scale>
        <p:origin x="-1416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圓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2014/9/18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圓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圓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圓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2014/9/18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85910" y="3571876"/>
            <a:ext cx="6400800" cy="1600200"/>
          </a:xfrm>
        </p:spPr>
        <p:txBody>
          <a:bodyPr/>
          <a:lstStyle/>
          <a:p>
            <a:r>
              <a:rPr lang="zh-TW" altLang="en-US" dirty="0" smtClean="0">
                <a:latin typeface="+mj-ea"/>
                <a:ea typeface="+mj-ea"/>
              </a:rPr>
              <a:t>視</a:t>
            </a:r>
            <a:r>
              <a:rPr lang="zh-TW" altLang="en-US" dirty="0" smtClean="0">
                <a:latin typeface="+mj-ea"/>
                <a:ea typeface="+mj-ea"/>
              </a:rPr>
              <a:t>傳二</a:t>
            </a:r>
            <a:r>
              <a:rPr lang="en-US" altLang="zh-TW" dirty="0" smtClean="0">
                <a:latin typeface="+mj-ea"/>
                <a:ea typeface="+mj-ea"/>
              </a:rPr>
              <a:t>A</a:t>
            </a:r>
            <a:r>
              <a:rPr lang="zh-TW" altLang="en-US" dirty="0" smtClean="0">
                <a:latin typeface="+mj-ea"/>
                <a:ea typeface="+mj-ea"/>
              </a:rPr>
              <a:t>  </a:t>
            </a:r>
            <a:r>
              <a:rPr lang="en-US" altLang="zh-TW" dirty="0" smtClean="0">
                <a:latin typeface="+mj-ea"/>
                <a:ea typeface="+mj-ea"/>
              </a:rPr>
              <a:t>1025445205</a:t>
            </a:r>
            <a:endParaRPr lang="zh-TW" altLang="en-US" dirty="0">
              <a:latin typeface="+mj-ea"/>
              <a:ea typeface="+mj-ea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altLang="zh-TW" sz="6000" b="1" dirty="0" smtClean="0">
                <a:latin typeface="+mj-ea"/>
              </a:rPr>
              <a:t>[</a:t>
            </a:r>
            <a:r>
              <a:rPr lang="zh-TW" altLang="en-US" sz="6000" b="1" dirty="0" smtClean="0">
                <a:latin typeface="+mj-ea"/>
              </a:rPr>
              <a:t>作業</a:t>
            </a:r>
            <a:r>
              <a:rPr altLang="zh-TW" sz="6000" b="1" dirty="0" smtClean="0">
                <a:latin typeface="+mj-ea"/>
              </a:rPr>
              <a:t>01]</a:t>
            </a:r>
            <a:r>
              <a:rPr lang="zh-TW" altLang="en-US" sz="6000" b="1" dirty="0" smtClean="0">
                <a:latin typeface="+mj-ea"/>
              </a:rPr>
              <a:t>關於</a:t>
            </a:r>
            <a:r>
              <a:rPr sz="6000" dirty="0" smtClean="0">
                <a:latin typeface="+mj-ea"/>
              </a:rPr>
              <a:t>Viva</a:t>
            </a:r>
            <a:r>
              <a:rPr sz="6000" b="1" dirty="0" smtClean="0">
                <a:latin typeface="+mj-ea"/>
              </a:rPr>
              <a:t> </a:t>
            </a:r>
            <a:endParaRPr lang="zh-TW" altLang="en-US" sz="6000" dirty="0">
              <a:latin typeface="+mj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 smtClean="0">
                <a:latin typeface="+mj-ea"/>
              </a:rPr>
              <a:t>1.</a:t>
            </a:r>
            <a:r>
              <a:rPr lang="zh-TW" altLang="en-US" sz="2000" dirty="0" smtClean="0">
                <a:latin typeface="+mj-ea"/>
              </a:rPr>
              <a:t>請描述「</a:t>
            </a:r>
            <a:r>
              <a:rPr lang="en-US" altLang="zh-TW" sz="2000" dirty="0" smtClean="0">
                <a:latin typeface="+mj-ea"/>
              </a:rPr>
              <a:t>Viva</a:t>
            </a:r>
            <a:r>
              <a:rPr lang="zh-TW" altLang="en-US" sz="2000" dirty="0" smtClean="0">
                <a:latin typeface="+mj-ea"/>
              </a:rPr>
              <a:t>」給你的感覺，以 </a:t>
            </a:r>
            <a:r>
              <a:rPr lang="en-US" altLang="zh-TW" sz="2000" dirty="0" smtClean="0">
                <a:latin typeface="+mj-ea"/>
              </a:rPr>
              <a:t>Viva Graphic</a:t>
            </a:r>
            <a:r>
              <a:rPr lang="zh-TW" altLang="en-US" sz="2000" dirty="0" smtClean="0">
                <a:latin typeface="+mj-ea"/>
              </a:rPr>
              <a:t>為主題的海報，你想表現甚麼</a:t>
            </a:r>
            <a:r>
              <a:rPr lang="en-US" altLang="zh-TW" sz="2000" dirty="0" smtClean="0">
                <a:latin typeface="+mj-ea"/>
              </a:rPr>
              <a:t>(</a:t>
            </a:r>
            <a:r>
              <a:rPr lang="zh-TW" altLang="en-US" sz="2000" dirty="0" smtClean="0">
                <a:latin typeface="+mj-ea"/>
              </a:rPr>
              <a:t>或那些</a:t>
            </a:r>
            <a:r>
              <a:rPr lang="en-US" altLang="zh-TW" sz="2000" dirty="0" smtClean="0">
                <a:latin typeface="+mj-ea"/>
              </a:rPr>
              <a:t>)</a:t>
            </a:r>
            <a:r>
              <a:rPr lang="zh-TW" altLang="en-US" sz="2000" dirty="0" smtClean="0">
                <a:latin typeface="+mj-ea"/>
              </a:rPr>
              <a:t>主題</a:t>
            </a:r>
            <a:r>
              <a:rPr lang="en-US" altLang="zh-TW" sz="2000" dirty="0" smtClean="0">
                <a:latin typeface="+mj-ea"/>
              </a:rPr>
              <a:t>?</a:t>
            </a:r>
            <a:r>
              <a:rPr lang="zh-TW" altLang="en-US" sz="2000" dirty="0" smtClean="0">
                <a:latin typeface="+mj-ea"/>
              </a:rPr>
              <a:t>為什麼</a:t>
            </a:r>
            <a:r>
              <a:rPr lang="en-US" altLang="zh-TW" sz="2000" dirty="0" smtClean="0">
                <a:latin typeface="+mj-ea"/>
              </a:rPr>
              <a:t>? </a:t>
            </a:r>
            <a:endParaRPr lang="zh-TW" altLang="en-US" sz="2000" dirty="0">
              <a:latin typeface="+mj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dirty="0" smtClean="0">
                <a:latin typeface="+mj-ea"/>
                <a:ea typeface="+mj-ea"/>
              </a:rPr>
              <a:t>主題就想到</a:t>
            </a:r>
            <a:endParaRPr lang="en-US" altLang="zh-TW" dirty="0" smtClean="0">
              <a:latin typeface="+mj-ea"/>
              <a:ea typeface="+mj-ea"/>
            </a:endParaRPr>
          </a:p>
          <a:p>
            <a:pPr>
              <a:buNone/>
            </a:pPr>
            <a:r>
              <a:rPr lang="zh-TW" altLang="en-US" dirty="0" smtClean="0">
                <a:latin typeface="+mj-ea"/>
                <a:ea typeface="+mj-ea"/>
              </a:rPr>
              <a:t>    雙手舉起</a:t>
            </a:r>
            <a:r>
              <a:rPr lang="en-US" altLang="zh-TW" dirty="0" smtClean="0">
                <a:latin typeface="+mj-ea"/>
                <a:ea typeface="+mj-ea"/>
              </a:rPr>
              <a:t> </a:t>
            </a:r>
            <a:r>
              <a:rPr lang="zh-TW" altLang="en-US" dirty="0" smtClean="0">
                <a:latin typeface="+mj-ea"/>
                <a:ea typeface="+mj-ea"/>
              </a:rPr>
              <a:t>開心的歡呼</a:t>
            </a:r>
            <a:endParaRPr lang="en-US" altLang="zh-TW" dirty="0" smtClean="0">
              <a:latin typeface="+mj-ea"/>
              <a:ea typeface="+mj-ea"/>
            </a:endParaRPr>
          </a:p>
          <a:p>
            <a:endParaRPr lang="en-US" altLang="zh-TW" dirty="0" smtClean="0">
              <a:latin typeface="+mj-ea"/>
              <a:ea typeface="+mj-ea"/>
            </a:endParaRPr>
          </a:p>
          <a:p>
            <a:r>
              <a:rPr lang="zh-TW" altLang="en-US" dirty="0" smtClean="0">
                <a:latin typeface="+mj-ea"/>
                <a:ea typeface="+mj-ea"/>
              </a:rPr>
              <a:t>因為當你遇到可以喊出萬歲時</a:t>
            </a:r>
            <a:r>
              <a:rPr lang="en-US" altLang="zh-TW" dirty="0" smtClean="0">
                <a:latin typeface="+mj-ea"/>
                <a:ea typeface="+mj-ea"/>
              </a:rPr>
              <a:t>,</a:t>
            </a:r>
            <a:r>
              <a:rPr lang="zh-TW" altLang="en-US" dirty="0" smtClean="0">
                <a:latin typeface="+mj-ea"/>
                <a:ea typeface="+mj-ea"/>
              </a:rPr>
              <a:t>一定是很快樂開心或贏得勝利的時候</a:t>
            </a:r>
            <a:r>
              <a:rPr lang="en-US" altLang="zh-TW" dirty="0" smtClean="0">
                <a:latin typeface="+mj-ea"/>
                <a:ea typeface="+mj-ea"/>
              </a:rPr>
              <a:t>!</a:t>
            </a:r>
            <a:r>
              <a:rPr lang="zh-TW" altLang="en-US" dirty="0" smtClean="0">
                <a:latin typeface="+mj-ea"/>
                <a:ea typeface="+mj-ea"/>
              </a:rPr>
              <a:t>就會興奮到舉起手來</a:t>
            </a:r>
            <a:r>
              <a:rPr lang="en-US" altLang="zh-TW" dirty="0" smtClean="0">
                <a:latin typeface="+mj-ea"/>
                <a:ea typeface="+mj-ea"/>
              </a:rPr>
              <a:t>,</a:t>
            </a:r>
            <a:r>
              <a:rPr lang="zh-TW" altLang="en-US" dirty="0" smtClean="0">
                <a:latin typeface="+mj-ea"/>
                <a:ea typeface="+mj-ea"/>
              </a:rPr>
              <a:t>大聲喊出</a:t>
            </a:r>
            <a:r>
              <a:rPr lang="en-US" altLang="zh-TW" dirty="0" smtClean="0">
                <a:latin typeface="+mj-ea"/>
                <a:ea typeface="+mj-ea"/>
              </a:rPr>
              <a:t>:</a:t>
            </a:r>
            <a:r>
              <a:rPr lang="zh-TW" altLang="en-US" dirty="0" smtClean="0">
                <a:latin typeface="+mj-ea"/>
                <a:ea typeface="+mj-ea"/>
              </a:rPr>
              <a:t>萬歲</a:t>
            </a:r>
            <a:r>
              <a:rPr lang="en-US" altLang="zh-TW" dirty="0" smtClean="0">
                <a:latin typeface="+mj-ea"/>
                <a:ea typeface="+mj-ea"/>
              </a:rPr>
              <a:t>!</a:t>
            </a:r>
            <a:r>
              <a:rPr lang="zh-TW" altLang="en-US" dirty="0" smtClean="0">
                <a:latin typeface="+mj-ea"/>
                <a:ea typeface="+mj-ea"/>
              </a:rPr>
              <a:t>萬歲</a:t>
            </a:r>
            <a:r>
              <a:rPr lang="en-US" altLang="zh-TW" dirty="0" smtClean="0">
                <a:latin typeface="+mj-ea"/>
                <a:ea typeface="+mj-ea"/>
              </a:rPr>
              <a:t>~!</a:t>
            </a:r>
          </a:p>
        </p:txBody>
      </p:sp>
      <p:pic>
        <p:nvPicPr>
          <p:cNvPr id="1026" name="Picture 2" descr="C:\Users\梵雯\Desktop\新增資料夾 (2)\16141159531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4214818"/>
            <a:ext cx="6230938" cy="2492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 smtClean="0">
                <a:latin typeface="+mj-ea"/>
              </a:rPr>
              <a:t>2.</a:t>
            </a:r>
            <a:r>
              <a:rPr lang="zh-TW" altLang="en-US" sz="2000" dirty="0" smtClean="0">
                <a:latin typeface="+mj-ea"/>
              </a:rPr>
              <a:t>以「</a:t>
            </a:r>
            <a:r>
              <a:rPr lang="en-US" altLang="zh-TW" sz="2000" dirty="0" smtClean="0">
                <a:latin typeface="+mj-ea"/>
              </a:rPr>
              <a:t>Viva</a:t>
            </a:r>
            <a:r>
              <a:rPr lang="zh-TW" altLang="en-US" sz="2000" dirty="0" smtClean="0">
                <a:latin typeface="+mj-ea"/>
              </a:rPr>
              <a:t>」為中心，聯想相關的圖像與意涵，請舉出至少十個例子，如：</a:t>
            </a:r>
            <a:endParaRPr lang="zh-TW" altLang="en-US" sz="2000" dirty="0">
              <a:latin typeface="+mj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>
                <a:latin typeface="+mj-ea"/>
                <a:ea typeface="+mj-ea"/>
              </a:rPr>
              <a:t>1.</a:t>
            </a:r>
            <a:r>
              <a:rPr lang="zh-TW" altLang="en-US" dirty="0" smtClean="0">
                <a:latin typeface="+mj-ea"/>
                <a:ea typeface="+mj-ea"/>
              </a:rPr>
              <a:t>鮮豔的色彩</a:t>
            </a:r>
            <a:endParaRPr lang="en-US" altLang="zh-TW" dirty="0" smtClean="0">
              <a:latin typeface="+mj-ea"/>
              <a:ea typeface="+mj-ea"/>
            </a:endParaRPr>
          </a:p>
          <a:p>
            <a:r>
              <a:rPr lang="en-US" altLang="zh-TW" dirty="0" smtClean="0">
                <a:latin typeface="+mj-ea"/>
                <a:ea typeface="+mj-ea"/>
              </a:rPr>
              <a:t>2.</a:t>
            </a:r>
            <a:r>
              <a:rPr lang="zh-TW" altLang="en-US" dirty="0" smtClean="0">
                <a:latin typeface="+mj-ea"/>
                <a:ea typeface="+mj-ea"/>
              </a:rPr>
              <a:t>勝利</a:t>
            </a:r>
            <a:endParaRPr lang="en-US" altLang="zh-TW" dirty="0" smtClean="0">
              <a:latin typeface="+mj-ea"/>
              <a:ea typeface="+mj-ea"/>
            </a:endParaRPr>
          </a:p>
          <a:p>
            <a:r>
              <a:rPr lang="en-US" altLang="zh-TW" dirty="0" smtClean="0">
                <a:latin typeface="+mj-ea"/>
                <a:ea typeface="+mj-ea"/>
              </a:rPr>
              <a:t>3.</a:t>
            </a:r>
            <a:r>
              <a:rPr lang="zh-TW" altLang="en-US" dirty="0" smtClean="0">
                <a:latin typeface="+mj-ea"/>
                <a:ea typeface="+mj-ea"/>
              </a:rPr>
              <a:t>興奮</a:t>
            </a:r>
            <a:endParaRPr lang="en-US" altLang="zh-TW" dirty="0" smtClean="0">
              <a:latin typeface="+mj-ea"/>
              <a:ea typeface="+mj-ea"/>
            </a:endParaRPr>
          </a:p>
          <a:p>
            <a:r>
              <a:rPr lang="en-US" altLang="zh-TW" dirty="0" smtClean="0">
                <a:latin typeface="+mj-ea"/>
                <a:ea typeface="+mj-ea"/>
              </a:rPr>
              <a:t>4.</a:t>
            </a:r>
            <a:r>
              <a:rPr lang="zh-TW" altLang="en-US" dirty="0" smtClean="0">
                <a:latin typeface="+mj-ea"/>
                <a:ea typeface="+mj-ea"/>
              </a:rPr>
              <a:t>愉悅</a:t>
            </a:r>
            <a:endParaRPr lang="en-US" altLang="zh-TW" dirty="0" smtClean="0">
              <a:latin typeface="+mj-ea"/>
              <a:ea typeface="+mj-ea"/>
            </a:endParaRPr>
          </a:p>
          <a:p>
            <a:r>
              <a:rPr lang="en-US" altLang="zh-TW" dirty="0" smtClean="0">
                <a:latin typeface="+mj-ea"/>
                <a:ea typeface="+mj-ea"/>
              </a:rPr>
              <a:t>5.</a:t>
            </a:r>
            <a:r>
              <a:rPr lang="zh-TW" altLang="en-US" dirty="0" smtClean="0">
                <a:latin typeface="+mj-ea"/>
                <a:ea typeface="+mj-ea"/>
              </a:rPr>
              <a:t>有競賽時獲得勝利的時候</a:t>
            </a:r>
            <a:endParaRPr lang="en-US" altLang="zh-TW" dirty="0" smtClean="0">
              <a:latin typeface="+mj-ea"/>
              <a:ea typeface="+mj-ea"/>
            </a:endParaRPr>
          </a:p>
          <a:p>
            <a:r>
              <a:rPr lang="en-US" altLang="zh-TW" dirty="0" smtClean="0">
                <a:latin typeface="+mj-ea"/>
                <a:ea typeface="+mj-ea"/>
              </a:rPr>
              <a:t>6.</a:t>
            </a:r>
            <a:r>
              <a:rPr lang="zh-TW" altLang="en-US" dirty="0" smtClean="0">
                <a:latin typeface="+mj-ea"/>
                <a:ea typeface="+mj-ea"/>
              </a:rPr>
              <a:t>戰勝巨人時</a:t>
            </a:r>
            <a:endParaRPr lang="en-US" altLang="zh-TW" dirty="0" smtClean="0">
              <a:latin typeface="+mj-ea"/>
              <a:ea typeface="+mj-ea"/>
            </a:endParaRPr>
          </a:p>
          <a:p>
            <a:r>
              <a:rPr lang="en-US" altLang="zh-TW" dirty="0" smtClean="0">
                <a:latin typeface="+mj-ea"/>
                <a:ea typeface="+mj-ea"/>
              </a:rPr>
              <a:t>7.</a:t>
            </a:r>
            <a:r>
              <a:rPr lang="zh-TW" altLang="en-US" dirty="0" smtClean="0">
                <a:latin typeface="+mj-ea"/>
                <a:ea typeface="+mj-ea"/>
              </a:rPr>
              <a:t>作品得獎</a:t>
            </a:r>
            <a:endParaRPr lang="en-US" altLang="zh-TW" dirty="0" smtClean="0">
              <a:latin typeface="+mj-ea"/>
              <a:ea typeface="+mj-ea"/>
            </a:endParaRPr>
          </a:p>
          <a:p>
            <a:r>
              <a:rPr lang="en-US" altLang="zh-TW" dirty="0" smtClean="0">
                <a:latin typeface="+mj-ea"/>
                <a:ea typeface="+mj-ea"/>
              </a:rPr>
              <a:t>8.</a:t>
            </a:r>
            <a:r>
              <a:rPr lang="zh-TW" altLang="en-US" dirty="0" smtClean="0">
                <a:latin typeface="+mj-ea"/>
                <a:ea typeface="+mj-ea"/>
              </a:rPr>
              <a:t>中樂透的心情</a:t>
            </a:r>
            <a:endParaRPr lang="en-US" altLang="zh-TW" dirty="0" smtClean="0">
              <a:latin typeface="+mj-ea"/>
              <a:ea typeface="+mj-ea"/>
            </a:endParaRPr>
          </a:p>
          <a:p>
            <a:r>
              <a:rPr lang="en-US" altLang="zh-TW" dirty="0" smtClean="0">
                <a:latin typeface="+mj-ea"/>
                <a:ea typeface="+mj-ea"/>
              </a:rPr>
              <a:t>9.</a:t>
            </a:r>
            <a:r>
              <a:rPr lang="zh-TW" altLang="en-US" dirty="0" smtClean="0">
                <a:latin typeface="+mj-ea"/>
                <a:ea typeface="+mj-ea"/>
              </a:rPr>
              <a:t>向皇上請安</a:t>
            </a:r>
            <a:endParaRPr lang="en-US" altLang="zh-TW" dirty="0" smtClean="0">
              <a:latin typeface="+mj-ea"/>
              <a:ea typeface="+mj-ea"/>
            </a:endParaRPr>
          </a:p>
          <a:p>
            <a:r>
              <a:rPr lang="en-US" altLang="zh-TW" dirty="0" smtClean="0">
                <a:latin typeface="+mj-ea"/>
                <a:ea typeface="+mj-ea"/>
              </a:rPr>
              <a:t>10.</a:t>
            </a:r>
            <a:r>
              <a:rPr lang="zh-TW" altLang="en-US" dirty="0" smtClean="0">
                <a:latin typeface="+mj-ea"/>
                <a:ea typeface="+mj-ea"/>
              </a:rPr>
              <a:t>活潑</a:t>
            </a:r>
            <a:endParaRPr lang="en-US" altLang="zh-TW" dirty="0" smtClean="0">
              <a:latin typeface="+mj-ea"/>
              <a:ea typeface="+mj-ea"/>
            </a:endParaRPr>
          </a:p>
          <a:p>
            <a:endParaRPr lang="en-US" altLang="zh-TW" dirty="0" smtClean="0">
              <a:latin typeface="+mj-ea"/>
              <a:ea typeface="+mj-ea"/>
            </a:endParaRPr>
          </a:p>
        </p:txBody>
      </p:sp>
      <p:pic>
        <p:nvPicPr>
          <p:cNvPr id="4" name="Picture 4" descr="C:\Users\梵雯\Desktop\新增資料夾 (2)\Img339265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3786190"/>
            <a:ext cx="3785332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 smtClean="0">
                <a:latin typeface="+mj-ea"/>
              </a:rPr>
              <a:t>3.</a:t>
            </a:r>
            <a:r>
              <a:rPr lang="zh-TW" altLang="en-US" sz="2000" dirty="0" smtClean="0">
                <a:latin typeface="+mj-ea"/>
              </a:rPr>
              <a:t>分別以文字、符號、圖像、空間等要素，蒐集可參考之優秀海報以及以歡慶為主題的海報。作為下階段海報分析的樣本。 </a:t>
            </a:r>
            <a:endParaRPr lang="zh-TW" altLang="en-US" sz="2000" dirty="0">
              <a:latin typeface="+mj-ea"/>
            </a:endParaRPr>
          </a:p>
        </p:txBody>
      </p:sp>
      <p:pic>
        <p:nvPicPr>
          <p:cNvPr id="2053" name="Picture 5" descr="C:\Users\梵雯\Desktop\新增資料夾 (2)\dd120R9102210-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428736"/>
            <a:ext cx="4930888" cy="49942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098" name="Picture 2" descr="C:\Users\梵雯\Desktop\新增資料夾 (2)\45988333_p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3643338" cy="5715040"/>
          </a:xfrm>
          <a:prstGeom prst="rect">
            <a:avLst/>
          </a:prstGeom>
          <a:noFill/>
        </p:spPr>
      </p:pic>
      <p:pic>
        <p:nvPicPr>
          <p:cNvPr id="4099" name="Picture 3" descr="C:\Users\梵雯\Desktop\新增資料夾 (2)\45988333_p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571480"/>
            <a:ext cx="3657626" cy="5715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122" name="Picture 2" descr="C:\Users\梵雯\Desktop\新增資料夾 (2)\15121_410326502373451_128475404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4412459" cy="2941639"/>
          </a:xfrm>
          <a:prstGeom prst="rect">
            <a:avLst/>
          </a:prstGeom>
          <a:noFill/>
        </p:spPr>
      </p:pic>
      <p:pic>
        <p:nvPicPr>
          <p:cNvPr id="5123" name="Picture 3" descr="C:\Users\梵雯\Desktop\新增資料夾 (2)\39634439_p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3357562"/>
            <a:ext cx="4319588" cy="30534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146" name="Picture 2" descr="C:\Users\梵雯\Desktop\新增資料夾 (2)\41266635_p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785926"/>
            <a:ext cx="3657600" cy="3657600"/>
          </a:xfrm>
          <a:prstGeom prst="rect">
            <a:avLst/>
          </a:prstGeom>
          <a:noFill/>
        </p:spPr>
      </p:pic>
      <p:pic>
        <p:nvPicPr>
          <p:cNvPr id="7" name="Picture 3" descr="C:\Users\梵雯\Desktop\新增資料夾 (2)\506d86112b0ec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714356"/>
            <a:ext cx="4233531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7170" name="Picture 2" descr="C:\Users\梵雯\Desktop\新增資料夾 (2)\3139884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500042"/>
            <a:ext cx="6776570" cy="5643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8195" name="Picture 3" descr="C:\Users\梵雯\Desktop\新增資料夾 (2)\1306191027c611c7b6d0416ba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3071810"/>
            <a:ext cx="4957797" cy="3500462"/>
          </a:xfrm>
          <a:prstGeom prst="rect">
            <a:avLst/>
          </a:prstGeom>
          <a:noFill/>
        </p:spPr>
      </p:pic>
      <p:pic>
        <p:nvPicPr>
          <p:cNvPr id="8194" name="Picture 2" descr="C:\Users\梵雯\Desktop\新增資料夾 (2)\11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28604"/>
            <a:ext cx="5080000" cy="360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公正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公正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37</TotalTime>
  <Words>199</Words>
  <PresentationFormat>如螢幕大小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公正</vt:lpstr>
      <vt:lpstr>[作業01]關於Viva </vt:lpstr>
      <vt:lpstr>1.請描述「Viva」給你的感覺，以 Viva Graphic為主題的海報，你想表現甚麼(或那些)主題?為什麼? </vt:lpstr>
      <vt:lpstr>2.以「Viva」為中心，聯想相關的圖像與意涵，請舉出至少十個例子，如：</vt:lpstr>
      <vt:lpstr>3.分別以文字、符號、圖像、空間等要素，蒐集可參考之優秀海報以及以歡慶為主題的海報。作為下階段海報分析的樣本。 </vt:lpstr>
      <vt:lpstr>投影片 5</vt:lpstr>
      <vt:lpstr>投影片 6</vt:lpstr>
      <vt:lpstr>投影片 7</vt:lpstr>
      <vt:lpstr>投影片 8</vt:lpstr>
      <vt:lpstr>投影片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[作業01]關於Viva </dc:title>
  <dc:creator>陳梵雯</dc:creator>
  <cp:lastModifiedBy>陳梵雯</cp:lastModifiedBy>
  <cp:revision>5</cp:revision>
  <dcterms:created xsi:type="dcterms:W3CDTF">2014-09-18T09:49:30Z</dcterms:created>
  <dcterms:modified xsi:type="dcterms:W3CDTF">2014-09-18T10:37:28Z</dcterms:modified>
</cp:coreProperties>
</file>